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697" r:id="rId3"/>
    <p:sldMasterId id="2147483709" r:id="rId4"/>
    <p:sldMasterId id="2147483685" r:id="rId5"/>
    <p:sldMasterId id="2147483660" r:id="rId6"/>
  </p:sldMasterIdLst>
  <p:notesMasterIdLst>
    <p:notesMasterId r:id="rId23"/>
  </p:notesMasterIdLst>
  <p:handoutMasterIdLst>
    <p:handoutMasterId r:id="rId24"/>
  </p:handoutMasterIdLst>
  <p:sldIdLst>
    <p:sldId id="256" r:id="rId7"/>
    <p:sldId id="259" r:id="rId8"/>
    <p:sldId id="258" r:id="rId9"/>
    <p:sldId id="260" r:id="rId10"/>
    <p:sldId id="261" r:id="rId11"/>
    <p:sldId id="263" r:id="rId12"/>
    <p:sldId id="264" r:id="rId13"/>
    <p:sldId id="282" r:id="rId14"/>
    <p:sldId id="276" r:id="rId15"/>
    <p:sldId id="278" r:id="rId16"/>
    <p:sldId id="268" r:id="rId17"/>
    <p:sldId id="283" r:id="rId18"/>
    <p:sldId id="280" r:id="rId19"/>
    <p:sldId id="281" r:id="rId20"/>
    <p:sldId id="284" r:id="rId21"/>
    <p:sldId id="285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77681" autoAdjust="0"/>
  </p:normalViewPr>
  <p:slideViewPr>
    <p:cSldViewPr snapToObjects="1"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580C-F5DC-4309-8FED-79BC60EDF7DA}" type="datetimeFigureOut">
              <a:rPr lang="de-DE" smtClean="0"/>
              <a:pPr/>
              <a:t>23.11.2011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56A3F-006F-4519-A870-42940FA75B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D21B2-51E8-4CC9-8DFA-E89597391441}" type="datetimeFigureOut">
              <a:rPr lang="de-DE" smtClean="0"/>
              <a:pPr/>
              <a:t>23.11.2011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2646-50AE-447C-8860-877F0C2EC05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????????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Einfügen!!!!!!!!!!!!!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Einfügen!!!!!!!!!!!!!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Einfügen!!!!!!!!!!!!!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Bilder und Formatierung!!!!!!!!!!!!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Ca. 5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minuten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??????????????????????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Einblenden</a:t>
            </a:r>
            <a:r>
              <a:rPr lang="de-DE" baseline="0" dirty="0" smtClean="0"/>
              <a:t> einer Hälfte???????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Einblenden</a:t>
            </a:r>
            <a:r>
              <a:rPr lang="de-DE" baseline="0" dirty="0" smtClean="0"/>
              <a:t> einer Hälfte???????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2646-50AE-447C-8860-877F0C2EC05D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CE9-6FC5-4ABE-B64F-5B79E82BAB5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B0E6-03C4-4245-9270-CDA4BDBF17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DATUM!!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Bea Brösamle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FC86-23BA-4E6B-8A27-6DA6B3F801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ikrat.org/dateien/pdf/beck_hybride-chimaere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e.wikipedia.org/wiki/Chim%C3%A4re_(Mythologie)" TargetMode="External"/><Relationship Id="rId5" Type="http://schemas.openxmlformats.org/officeDocument/2006/relationships/hyperlink" Target="http://de.wikipedia.org/wiki/Chim%C3%A4re_(Genetik)" TargetMode="External"/><Relationship Id="rId4" Type="http://schemas.openxmlformats.org/officeDocument/2006/relationships/hyperlink" Target="http://www.theoblog.de/chimaren-mischwesen-aus-mensch-und-tier/152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himare.jpg"/>
          <p:cNvPicPr>
            <a:picLocks noChangeAspect="1"/>
          </p:cNvPicPr>
          <p:nvPr/>
        </p:nvPicPr>
        <p:blipFill>
          <a:blip r:embed="rId3" cstate="print">
            <a:lum bright="-12000"/>
          </a:blip>
          <a:stretch>
            <a:fillRect/>
          </a:stretch>
        </p:blipFill>
        <p:spPr>
          <a:xfrm>
            <a:off x="-72000" y="-1101731"/>
            <a:ext cx="9288000" cy="9061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bg1"/>
                </a:solidFill>
              </a:rPr>
              <a:t>Chimären</a:t>
            </a:r>
            <a:endParaRPr lang="de-DE" sz="66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3600" dirty="0" smtClean="0">
                <a:solidFill>
                  <a:schemeClr val="bg1"/>
                </a:solidFill>
              </a:rPr>
              <a:t>Potential und Risiko künstlich erzeugter menschlicher bzw. tierischer Chimären</a:t>
            </a:r>
          </a:p>
          <a:p>
            <a:pPr>
              <a:spcBef>
                <a:spcPts val="0"/>
              </a:spcBef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Barbara </a:t>
            </a:r>
            <a:r>
              <a:rPr lang="de-DE" dirty="0" err="1" smtClean="0">
                <a:solidFill>
                  <a:schemeClr val="bg1"/>
                </a:solidFill>
              </a:rPr>
              <a:t>Brösamle</a:t>
            </a:r>
            <a:endParaRPr lang="de-DE" dirty="0" smtClean="0"/>
          </a:p>
          <a:p>
            <a:pPr>
              <a:spcBef>
                <a:spcPts val="0"/>
              </a:spcBef>
            </a:pPr>
            <a:endParaRPr 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31840" y="1484784"/>
            <a:ext cx="555496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Embryonale Chimäre</a:t>
            </a:r>
          </a:p>
          <a:p>
            <a:r>
              <a:rPr lang="de-DE" sz="2400" dirty="0" smtClean="0"/>
              <a:t>Knock-out-Maus</a:t>
            </a:r>
          </a:p>
          <a:p>
            <a:r>
              <a:rPr lang="de-DE" sz="2400" dirty="0" smtClean="0"/>
              <a:t>Entschlüsselung des Genoms</a:t>
            </a:r>
          </a:p>
          <a:p>
            <a:r>
              <a:rPr lang="de-DE" sz="2400" dirty="0" smtClean="0"/>
              <a:t>Identifizierung von Erbkrankheiten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Transplantationschimäre</a:t>
            </a:r>
          </a:p>
          <a:p>
            <a:r>
              <a:rPr lang="de-DE" sz="2400" dirty="0" smtClean="0"/>
              <a:t>Organspende</a:t>
            </a:r>
          </a:p>
          <a:p>
            <a:r>
              <a:rPr lang="de-DE" sz="2400" dirty="0" smtClean="0"/>
              <a:t>Zellersatztherapie</a:t>
            </a:r>
          </a:p>
          <a:p>
            <a:r>
              <a:rPr lang="de-DE" sz="2400" dirty="0" smtClean="0"/>
              <a:t>Heilung degenerativer Erkrankungen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FontTx/>
              <a:buChar char="-"/>
            </a:pPr>
            <a:endParaRPr lang="de-DE" sz="2400" dirty="0" smtClean="0"/>
          </a:p>
          <a:p>
            <a:pPr>
              <a:buNone/>
            </a:pPr>
            <a:endParaRPr lang="de-DE" sz="2400" b="1" dirty="0" smtClean="0"/>
          </a:p>
        </p:txBody>
      </p:sp>
      <p:pic>
        <p:nvPicPr>
          <p:cNvPr id="5" name="Grafik 4" descr="chimera16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993049"/>
            <a:ext cx="1450504" cy="13750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7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Chancen und Risiken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earm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730" y="4221088"/>
            <a:ext cx="4167352" cy="1905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4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148 L 0.30504 -0.12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7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240000" y="1440000"/>
            <a:ext cx="4968000" cy="4641379"/>
          </a:xfrm>
          <a:noFill/>
        </p:spPr>
        <p:txBody>
          <a:bodyPr lIns="0" tIns="0" rIns="0" bIns="0">
            <a:normAutofit/>
          </a:bodyPr>
          <a:lstStyle/>
          <a:p>
            <a:pPr indent="14288">
              <a:buNone/>
            </a:pPr>
            <a:endParaRPr lang="de-DE" sz="2800" i="1" dirty="0" smtClean="0"/>
          </a:p>
          <a:p>
            <a:pPr marL="0" indent="14288">
              <a:buNone/>
            </a:pPr>
            <a:r>
              <a:rPr lang="de-DE" sz="2800" i="1" dirty="0" smtClean="0"/>
              <a:t>„</a:t>
            </a:r>
            <a:r>
              <a:rPr lang="de-DE" sz="2400" i="1" dirty="0" smtClean="0"/>
              <a:t>Die Forschung hat dort Grenzen, wo höherrangige Werte bedroht werden, </a:t>
            </a:r>
            <a:br>
              <a:rPr lang="de-DE" sz="2400" i="1" dirty="0" smtClean="0"/>
            </a:br>
            <a:r>
              <a:rPr lang="de-DE" sz="2400" i="1" dirty="0" smtClean="0"/>
              <a:t>z. B. körperliche und seelische Gesund-</a:t>
            </a:r>
            <a:r>
              <a:rPr lang="de-DE" sz="2400" i="1" dirty="0" err="1" smtClean="0"/>
              <a:t>heit</a:t>
            </a:r>
            <a:r>
              <a:rPr lang="de-DE" sz="2400" i="1" dirty="0" smtClean="0"/>
              <a:t> oder  die Würde des Menschen.“</a:t>
            </a:r>
          </a:p>
          <a:p>
            <a:pPr marL="0" indent="0" algn="r">
              <a:buNone/>
            </a:pPr>
            <a:r>
              <a:rPr lang="de-DE" sz="2400" i="1" dirty="0" smtClean="0"/>
              <a:t>aus: </a:t>
            </a:r>
            <a:r>
              <a:rPr lang="de-DE" sz="2400" i="1" dirty="0" smtClean="0">
                <a:cs typeface="Arial" pitchFamily="34" charset="0"/>
              </a:rPr>
              <a:t>Metzler: Linder Biologie, 1983.</a:t>
            </a:r>
            <a:endParaRPr lang="de-DE" sz="2400" b="1" i="1" dirty="0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Chancen und Risiken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  <p:pic>
        <p:nvPicPr>
          <p:cNvPr id="11" name="Grafik 10" descr="chimare.jpg"/>
          <p:cNvPicPr>
            <a:picLocks/>
          </p:cNvPicPr>
          <p:nvPr/>
        </p:nvPicPr>
        <p:blipFill>
          <a:blip r:embed="rId3" cstate="print">
            <a:lum bright="-12000"/>
          </a:blip>
          <a:stretch>
            <a:fillRect/>
          </a:stretch>
        </p:blipFill>
        <p:spPr>
          <a:xfrm>
            <a:off x="3204000" y="1440000"/>
            <a:ext cx="5061204" cy="4937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131840" y="1484784"/>
            <a:ext cx="5554960" cy="4641379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400" b="1" dirty="0" smtClean="0"/>
          </a:p>
          <a:p>
            <a:r>
              <a:rPr lang="de-DE" sz="2400" dirty="0" smtClean="0"/>
              <a:t>ethische und moralische Einwände gegen die Nutzung embryonaler Stammzellen</a:t>
            </a:r>
          </a:p>
          <a:p>
            <a:pPr>
              <a:buFontTx/>
              <a:buChar char="-"/>
            </a:pPr>
            <a:endParaRPr lang="de-DE" sz="2400" dirty="0" smtClean="0"/>
          </a:p>
          <a:p>
            <a:r>
              <a:rPr lang="de-DE" sz="2400" dirty="0" smtClean="0"/>
              <a:t>Verschiebung der Artgrenzen</a:t>
            </a:r>
          </a:p>
          <a:p>
            <a:pPr>
              <a:buFontTx/>
              <a:buChar char="-"/>
            </a:pPr>
            <a:endParaRPr lang="de-DE" sz="2400" dirty="0" smtClean="0"/>
          </a:p>
          <a:p>
            <a:r>
              <a:rPr lang="de-DE" sz="2400" dirty="0" smtClean="0"/>
              <a:t>immunologische Probleme</a:t>
            </a:r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de-DE" sz="2400" dirty="0" smtClean="0"/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Chancen und Risiken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4641379"/>
          </a:xfrm>
        </p:spPr>
        <p:txBody>
          <a:bodyPr>
            <a:noAutofit/>
          </a:bodyPr>
          <a:lstStyle/>
          <a:p>
            <a:r>
              <a:rPr lang="de-DE" sz="2400" dirty="0" smtClean="0"/>
              <a:t>Enorme Chancen durch Forschung mit Chimären</a:t>
            </a:r>
          </a:p>
          <a:p>
            <a:endParaRPr lang="de-DE" sz="1800" dirty="0" smtClean="0"/>
          </a:p>
          <a:p>
            <a:pPr>
              <a:buNone/>
              <a:tabLst>
                <a:tab pos="720725" algn="l"/>
              </a:tabLst>
            </a:pPr>
            <a:r>
              <a:rPr lang="de-DE" sz="2400" dirty="0" smtClean="0">
                <a:latin typeface="Calibri"/>
                <a:cs typeface="Calibri"/>
              </a:rPr>
              <a:t>	</a:t>
            </a:r>
            <a:r>
              <a:rPr lang="de-DE" sz="2400" dirty="0" smtClean="0">
                <a:latin typeface="Calibri"/>
                <a:cs typeface="Calibri"/>
                <a:sym typeface="Symbol"/>
              </a:rPr>
              <a:t></a:t>
            </a:r>
            <a:r>
              <a:rPr lang="de-DE" sz="2400" dirty="0" smtClean="0">
                <a:latin typeface="Calibri"/>
                <a:cs typeface="Calibri"/>
              </a:rPr>
              <a:t>  Heilen von Krankheiten</a:t>
            </a:r>
          </a:p>
          <a:p>
            <a:pPr>
              <a:buNone/>
              <a:tabLst>
                <a:tab pos="720725" algn="l"/>
              </a:tabLst>
            </a:pPr>
            <a:r>
              <a:rPr lang="de-DE" sz="2400" dirty="0" smtClean="0">
                <a:latin typeface="Calibri"/>
                <a:cs typeface="Calibri"/>
              </a:rPr>
              <a:t>	</a:t>
            </a:r>
            <a:r>
              <a:rPr lang="de-DE" sz="2400" dirty="0" smtClean="0">
                <a:latin typeface="Calibri"/>
                <a:cs typeface="Calibri"/>
                <a:sym typeface="Symbol"/>
              </a:rPr>
              <a:t></a:t>
            </a:r>
            <a:r>
              <a:rPr lang="de-DE" sz="2400" dirty="0" smtClean="0">
                <a:latin typeface="Calibri"/>
                <a:cs typeface="Calibri"/>
              </a:rPr>
              <a:t>	Motiv: Unsterblichkeit?</a:t>
            </a:r>
          </a:p>
          <a:p>
            <a:pPr>
              <a:buNone/>
              <a:tabLst>
                <a:tab pos="1703388" algn="l"/>
              </a:tabLst>
            </a:pPr>
            <a:endParaRPr lang="de-DE" sz="1800" dirty="0" smtClean="0"/>
          </a:p>
          <a:p>
            <a:r>
              <a:rPr lang="de-DE" sz="2400" dirty="0" smtClean="0"/>
              <a:t>Risiken vor allem ethischer Natur</a:t>
            </a:r>
          </a:p>
          <a:p>
            <a:endParaRPr lang="de-DE" dirty="0" smtClean="0"/>
          </a:p>
          <a:p>
            <a:pPr>
              <a:buNone/>
            </a:pPr>
            <a:r>
              <a:rPr lang="de-DE" sz="2400" dirty="0" smtClean="0"/>
              <a:t> 	Chancen nutzen – in bewusstem Umgang mit den Risiken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de-DE" sz="3200" b="1" noProof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Fazit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Geschweifte Klammer rechts 18"/>
          <p:cNvSpPr/>
          <p:nvPr/>
        </p:nvSpPr>
        <p:spPr>
          <a:xfrm rot="5400000">
            <a:off x="5518043" y="1971909"/>
            <a:ext cx="373950" cy="5112000"/>
          </a:xfrm>
          <a:prstGeom prst="rightBrace">
            <a:avLst>
              <a:gd name="adj1" fmla="val 8333"/>
              <a:gd name="adj2" fmla="val 49305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3090169" y="4956163"/>
            <a:ext cx="279074" cy="24503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21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4641379"/>
          </a:xfrm>
        </p:spPr>
        <p:txBody>
          <a:bodyPr>
            <a:normAutofit/>
          </a:bodyPr>
          <a:lstStyle/>
          <a:p>
            <a:pPr algn="just"/>
            <a:endParaRPr lang="de-DE" sz="2800" dirty="0" smtClean="0"/>
          </a:p>
          <a:p>
            <a:pPr>
              <a:buNone/>
            </a:pPr>
            <a:endParaRPr lang="de-DE" sz="2800" dirty="0" smtClean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3200" b="1" noProof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Quellen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90800" y="1484784"/>
            <a:ext cx="5725616" cy="487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de-DE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Bücher: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de-DE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Hingst W. (1988): Zeitbombe Gen-Technik.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Orac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Wien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Metzler J. B. (1983): Linder Biologie. 19. Aufl.,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Schroedel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Stuttgart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Faller A. (1999): Der Körper des Menschen. 13. Aufl., Thieme, Stuttgart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Buselmaier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W. und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Tariverdian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G. (2006): Humangenetik für Biologen. Springer, Heidelberg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Kleinert R. (2005): Abiturhilfe Genetik, Mentor, München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3200" b="1" noProof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Quellen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90800" y="1484783"/>
            <a:ext cx="5725616" cy="4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de-DE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Artikel: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de-DE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Fleischmann B. K. und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Hescheler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J. (2004): Stammzellen und ihr potentieller Einsatz für therapeutische Zwecke.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BioFokus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Mitteilungsblatt Nr. 68 des Vereins „Forschung für Leben“, Zürich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Nelson J. L. (2008): Freundliche Feinde? – Fremde Zellen in uns. Spektrum der Wissenschaft 9, 54-61</a:t>
            </a:r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3200" b="1" noProof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Quellen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90800" y="1484783"/>
            <a:ext cx="5725616" cy="4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de-DE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Internet: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http://www.ethikrat.org/dateien/pdf/beck_hybride-chimaeren.pdf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(Zugriff am: 01.11.11)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http://www.theoblog.de/chimaren-mischwesen-aus-mensch-und-tier/15211/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(Zugriff am: 01.11.11)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http://de.wikipedia.org/wiki/Chim%C3%A4re_%28Genetik%29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(Zuletzt geändert am: 03.10.2011)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6"/>
              </a:rPr>
              <a:t>http://de.wikipedia.org/wiki/Chim%C3%A4re_%28Mythologie%29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(Zuletzt geändert am: 01.10.2011)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260000"/>
            <a:ext cx="6444248" cy="5220000"/>
          </a:xfrm>
        </p:spPr>
        <p:txBody>
          <a:bodyPr lIns="0" tIns="0" rIns="0" bIns="0" anchor="ctr" anchorCtr="0">
            <a:noAutofit/>
          </a:bodyPr>
          <a:lstStyle/>
          <a:p>
            <a:pPr marL="1260000" indent="-360000">
              <a:spcBef>
                <a:spcPts val="0"/>
              </a:spcBef>
              <a:buAutoNum type="arabicPeriod"/>
            </a:pPr>
            <a:r>
              <a:rPr lang="de-DE" sz="2800" dirty="0" smtClean="0"/>
              <a:t>Chimäre – was ist das?</a:t>
            </a:r>
          </a:p>
          <a:p>
            <a:pPr marL="1260000" indent="-360000">
              <a:spcBef>
                <a:spcPts val="0"/>
              </a:spcBef>
              <a:buAutoNum type="arabicPeriod"/>
            </a:pPr>
            <a:endParaRPr lang="de-DE" sz="1200" dirty="0" smtClean="0"/>
          </a:p>
          <a:p>
            <a:pPr marL="1260000" indent="-360000">
              <a:spcBef>
                <a:spcPts val="0"/>
              </a:spcBef>
              <a:buAutoNum type="arabicPeriod"/>
            </a:pPr>
            <a:r>
              <a:rPr lang="de-DE" sz="2800" dirty="0" smtClean="0"/>
              <a:t>Erzeugung von Chimären</a:t>
            </a:r>
          </a:p>
          <a:p>
            <a:pPr marL="1800000" lvl="1" indent="-539750" defTabSz="1616075">
              <a:spcBef>
                <a:spcPts val="0"/>
              </a:spcBef>
              <a:buNone/>
            </a:pPr>
            <a:r>
              <a:rPr lang="de-DE" dirty="0" smtClean="0"/>
              <a:t>2.1	Die Blastogenese</a:t>
            </a:r>
          </a:p>
          <a:p>
            <a:pPr marL="1800000" lvl="1" indent="-539750" defTabSz="901700">
              <a:spcBef>
                <a:spcPts val="0"/>
              </a:spcBef>
              <a:buNone/>
            </a:pPr>
            <a:r>
              <a:rPr lang="de-DE" dirty="0" smtClean="0"/>
              <a:t>2.2	Embryonale Stammzellen</a:t>
            </a:r>
            <a:endParaRPr lang="de-DE" sz="2000" dirty="0" smtClean="0"/>
          </a:p>
          <a:p>
            <a:pPr marL="1260000" lvl="1" indent="-360000">
              <a:spcBef>
                <a:spcPts val="0"/>
              </a:spcBef>
              <a:buFont typeface="+mj-lt"/>
              <a:buAutoNum type="arabicPeriod" startAt="3"/>
            </a:pPr>
            <a:endParaRPr lang="de-DE" sz="1200" dirty="0" smtClean="0"/>
          </a:p>
          <a:p>
            <a:pPr marL="1260000" lvl="1" indent="-360000">
              <a:spcBef>
                <a:spcPts val="0"/>
              </a:spcBef>
              <a:buFont typeface="+mj-lt"/>
              <a:buAutoNum type="arabicPeriod" startAt="3"/>
            </a:pPr>
            <a:r>
              <a:rPr lang="de-DE" dirty="0" smtClean="0"/>
              <a:t>Der Erzeugungsprozess</a:t>
            </a:r>
          </a:p>
          <a:p>
            <a:pPr marL="1800000" lvl="1" indent="-540000" defTabSz="901700">
              <a:spcBef>
                <a:spcPts val="0"/>
              </a:spcBef>
              <a:buNone/>
            </a:pPr>
            <a:r>
              <a:rPr lang="de-DE" dirty="0" smtClean="0"/>
              <a:t>3.1	Embryonale Chimäre</a:t>
            </a:r>
          </a:p>
          <a:p>
            <a:pPr marL="1800000" lvl="1" indent="-540000" defTabSz="901700">
              <a:spcBef>
                <a:spcPts val="0"/>
              </a:spcBef>
              <a:buNone/>
            </a:pPr>
            <a:r>
              <a:rPr lang="de-DE" dirty="0" smtClean="0"/>
              <a:t>3.2	Transplantationschimäre</a:t>
            </a:r>
          </a:p>
          <a:p>
            <a:pPr marL="1260000" indent="-360000">
              <a:spcBef>
                <a:spcPts val="0"/>
              </a:spcBef>
              <a:buFont typeface="+mj-lt"/>
              <a:buAutoNum type="arabicPeriod" startAt="4"/>
            </a:pPr>
            <a:endParaRPr lang="de-DE" sz="1200" dirty="0" smtClean="0"/>
          </a:p>
          <a:p>
            <a:pPr marL="1260000" indent="-360000">
              <a:spcBef>
                <a:spcPts val="0"/>
              </a:spcBef>
              <a:buFont typeface="+mj-lt"/>
              <a:buAutoNum type="arabicPeriod" startAt="4"/>
            </a:pPr>
            <a:r>
              <a:rPr lang="de-DE" sz="2800" dirty="0" smtClean="0"/>
              <a:t>Chancen und Risiken</a:t>
            </a:r>
          </a:p>
          <a:p>
            <a:pPr marL="1260000" indent="-360000">
              <a:spcBef>
                <a:spcPts val="0"/>
              </a:spcBef>
              <a:buFont typeface="+mj-lt"/>
              <a:buAutoNum type="arabicPeriod" startAt="4"/>
            </a:pPr>
            <a:endParaRPr lang="de-DE" sz="1200" dirty="0" smtClean="0"/>
          </a:p>
          <a:p>
            <a:pPr marL="1260000" indent="-360000">
              <a:spcBef>
                <a:spcPts val="0"/>
              </a:spcBef>
              <a:buFont typeface="+mj-lt"/>
              <a:buAutoNum type="arabicPeriod" startAt="4"/>
            </a:pPr>
            <a:r>
              <a:rPr lang="de-DE" sz="2800" dirty="0" smtClean="0"/>
              <a:t>Fazit</a:t>
            </a:r>
          </a:p>
          <a:p>
            <a:pPr marL="1260000" indent="-360000">
              <a:spcBef>
                <a:spcPts val="0"/>
              </a:spcBef>
              <a:buFont typeface="+mj-lt"/>
              <a:buAutoNum type="arabicPeriod" startAt="4"/>
            </a:pPr>
            <a:endParaRPr lang="de-DE" sz="1200" dirty="0" smtClean="0"/>
          </a:p>
          <a:p>
            <a:pPr marL="1260000" indent="-360000">
              <a:spcBef>
                <a:spcPts val="0"/>
              </a:spcBef>
              <a:buFont typeface="+mj-lt"/>
              <a:buAutoNum type="arabicPeriod" startAt="4"/>
            </a:pPr>
            <a:r>
              <a:rPr lang="de-DE" sz="2800" dirty="0" smtClean="0"/>
              <a:t>Quellen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60000" y="36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900000" lvl="2">
              <a:spcBef>
                <a:spcPct val="0"/>
              </a:spcBef>
              <a:defRPr/>
            </a:pPr>
            <a:r>
              <a:rPr lang="de-DE" sz="3200" b="1" noProof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Gliederung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876000" y="1"/>
            <a:ext cx="1908977" cy="6857999"/>
            <a:chOff x="7235023" y="1"/>
            <a:chExt cx="1908977" cy="6857999"/>
          </a:xfrm>
        </p:grpSpPr>
        <p:pic>
          <p:nvPicPr>
            <p:cNvPr id="9" name="Grafik 8" descr="Zygote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023" y="1"/>
              <a:ext cx="1908977" cy="1908990"/>
            </a:xfrm>
            <a:prstGeom prst="rect">
              <a:avLst/>
            </a:prstGeom>
          </p:spPr>
        </p:pic>
        <p:pic>
          <p:nvPicPr>
            <p:cNvPr id="11" name="Grafik 10" descr="Blastozyst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5023" y="1908991"/>
              <a:ext cx="1908977" cy="1541048"/>
            </a:xfrm>
            <a:prstGeom prst="rect">
              <a:avLst/>
            </a:prstGeom>
          </p:spPr>
        </p:pic>
        <p:pic>
          <p:nvPicPr>
            <p:cNvPr id="12" name="Grafik 11" descr="chimera16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5023" y="4867891"/>
              <a:ext cx="1908977" cy="1990109"/>
            </a:xfrm>
            <a:prstGeom prst="rect">
              <a:avLst/>
            </a:prstGeom>
          </p:spPr>
        </p:pic>
        <p:pic>
          <p:nvPicPr>
            <p:cNvPr id="13" name="Grafik 12" descr="imag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5023" y="3436159"/>
              <a:ext cx="1908977" cy="143173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20000" y="273049"/>
            <a:ext cx="6264000" cy="720000"/>
          </a:xfrm>
        </p:spPr>
        <p:txBody>
          <a:bodyPr lIns="0" tIns="0" rIns="0" bIns="0" anchor="ctr" anchorCtr="0">
            <a:noAutofit/>
          </a:bodyPr>
          <a:lstStyle/>
          <a:p>
            <a:pPr marL="541338" indent="-541338" algn="ctr">
              <a:buNone/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Chimäre – was ist das?</a:t>
            </a:r>
            <a:endParaRPr lang="de-DE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2664000" y="1260000"/>
            <a:ext cx="6120000" cy="522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Mischwesen aus </a:t>
            </a:r>
            <a:r>
              <a:rPr lang="de-DE" sz="2400" dirty="0" smtClean="0"/>
              <a:t>genetisch unterschiedlichen Zellen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Abgrenzung zu Mosaiken, Arthybriden und transgenen Tieren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Unterscheidung zwischen natürlichen und künstlichen Chimären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2664000" y="1260000"/>
            <a:ext cx="6120000" cy="52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Mischwesen aus genetisch unterschiedlichen Zellen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Abgrenzung zu Mosaiken, Arthybriden und transgenen Tieren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Unterscheidung zwischen </a:t>
            </a:r>
            <a:r>
              <a:rPr kumimoji="0" lang="de-DE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natürlichen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 künstlichen Chimären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2664000" y="1260000"/>
            <a:ext cx="6120000" cy="52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Mischwesen aus </a:t>
            </a:r>
            <a:r>
              <a:rPr lang="de-DE" sz="2400" dirty="0" smtClean="0"/>
              <a:t>genetisch unterschiedlichen Zellen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Abgrenzung zu Mosaiken, Arthybriden und transgenen Tieren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Unterscheidung zwischen</a:t>
            </a:r>
            <a:r>
              <a:rPr kumimoji="0" lang="de-DE" sz="2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natürlichen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 </a:t>
            </a:r>
            <a:r>
              <a:rPr kumimoji="0" lang="de-DE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künstlichen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Chimären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87824" y="1556792"/>
            <a:ext cx="5698976" cy="456937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de-DE" sz="2800" dirty="0" smtClean="0"/>
              <a:t>Künstliche Chimären:</a:t>
            </a:r>
          </a:p>
          <a:p>
            <a:pPr marL="514350" indent="-514350" algn="ctr">
              <a:buNone/>
            </a:pPr>
            <a:endParaRPr lang="de-DE" sz="2400" dirty="0" smtClean="0"/>
          </a:p>
          <a:p>
            <a:pPr marL="514350" indent="-514350" algn="ctr">
              <a:buNone/>
            </a:pPr>
            <a:r>
              <a:rPr lang="de-DE" sz="2400" dirty="0" smtClean="0"/>
              <a:t>- embryonale Chimären</a:t>
            </a:r>
          </a:p>
          <a:p>
            <a:pPr marL="514350" indent="-514350" algn="ctr">
              <a:buNone/>
            </a:pPr>
            <a:r>
              <a:rPr lang="de-DE" sz="2400" dirty="0" smtClean="0"/>
              <a:t>- Transplantationschimären</a:t>
            </a:r>
          </a:p>
          <a:p>
            <a:pPr marL="514350" indent="-514350" algn="ctr"/>
            <a:endParaRPr lang="de-DE" sz="2400" dirty="0" smtClean="0"/>
          </a:p>
          <a:p>
            <a:pPr marL="514350" indent="-514350" algn="ctr">
              <a:buNone/>
            </a:pPr>
            <a:r>
              <a:rPr lang="de-DE" sz="2400" dirty="0" smtClean="0"/>
              <a:t>Forschungsinstrument für die Biomedizin</a:t>
            </a:r>
          </a:p>
          <a:p>
            <a:pPr marL="514350" indent="-514350"/>
            <a:endParaRPr lang="de-DE" sz="2400" dirty="0" smtClean="0"/>
          </a:p>
          <a:p>
            <a:pPr marL="514350" indent="-514350" algn="ctr">
              <a:buNone/>
            </a:pPr>
            <a:r>
              <a:rPr lang="de-DE" sz="2400" dirty="0" smtClean="0"/>
              <a:t>Grundlage: embryonale Stammzellen</a:t>
            </a:r>
          </a:p>
          <a:p>
            <a:pPr marL="514350" indent="-514350">
              <a:buNone/>
            </a:pPr>
            <a:endParaRPr lang="de-DE" sz="2400" dirty="0" smtClean="0"/>
          </a:p>
          <a:p>
            <a:pPr marL="514350" indent="-514350" algn="ctr">
              <a:buNone/>
            </a:pPr>
            <a:r>
              <a:rPr lang="de-DE" sz="2400" dirty="0" smtClean="0"/>
              <a:t>Blastogenese</a:t>
            </a:r>
          </a:p>
          <a:p>
            <a:pPr marL="514350" indent="-514350">
              <a:buNone/>
            </a:pPr>
            <a:endParaRPr lang="de-DE" sz="2400" dirty="0" smtClean="0"/>
          </a:p>
        </p:txBody>
      </p:sp>
      <p:sp>
        <p:nvSpPr>
          <p:cNvPr id="9" name="Pfeil nach unten 8"/>
          <p:cNvSpPr/>
          <p:nvPr/>
        </p:nvSpPr>
        <p:spPr>
          <a:xfrm>
            <a:off x="5760112" y="3533416"/>
            <a:ext cx="162000" cy="316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	Chimäre – was ist das?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5760112" y="4362232"/>
            <a:ext cx="162000" cy="316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5760112" y="5191200"/>
            <a:ext cx="162000" cy="316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Sexualkunde - Befruchtung und Einnistung (2b)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8"/>
          <a:stretch>
            <a:fillRect/>
          </a:stretch>
        </p:blipFill>
        <p:spPr>
          <a:xfrm>
            <a:off x="2663999" y="1698543"/>
            <a:ext cx="6120000" cy="4257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feil nach rechts 9"/>
          <p:cNvSpPr/>
          <p:nvPr/>
        </p:nvSpPr>
        <p:spPr>
          <a:xfrm rot="15425171">
            <a:off x="3841584" y="3278065"/>
            <a:ext cx="360000" cy="180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6200000">
            <a:off x="4844340" y="3029399"/>
            <a:ext cx="360000" cy="180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17014533">
            <a:off x="5682164" y="3082109"/>
            <a:ext cx="360000" cy="180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18246859">
            <a:off x="6436273" y="3274103"/>
            <a:ext cx="360000" cy="180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9583583">
            <a:off x="6920156" y="3596921"/>
            <a:ext cx="360000" cy="180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 rot="19857355">
            <a:off x="7163504" y="4320735"/>
            <a:ext cx="360000" cy="180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Die Blastogenese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2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extplatzhalter 3"/>
          <p:cNvSpPr txBox="1">
            <a:spLocks/>
          </p:cNvSpPr>
          <p:nvPr/>
        </p:nvSpPr>
        <p:spPr>
          <a:xfrm>
            <a:off x="395536" y="1484784"/>
            <a:ext cx="1944216" cy="3800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rtlCol="0">
            <a:spAutoFit/>
          </a:bodyPr>
          <a:lstStyle/>
          <a:p>
            <a:pPr marL="2667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Chimäre – was ist das?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de-DE" sz="125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Erzeugung von Chimären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2.1	Die Blastogenese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2.2	Embryonale Stammzellen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Der Erzeugungsprozess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3.1	Embryonale Chimäre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3.2	Transplantationschimäre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Chancen und Risiken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Fazit</a:t>
            </a:r>
          </a:p>
          <a:p>
            <a:pPr marL="3429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endParaRPr kumimoji="0" lang="de-DE" sz="125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r>
              <a:rPr kumimoji="0" lang="de-DE" sz="12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15816" y="2052000"/>
            <a:ext cx="142517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02820" y="2052000"/>
            <a:ext cx="4411610" cy="179979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</p:pic>
      <p:sp>
        <p:nvSpPr>
          <p:cNvPr id="15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Embryonale Stammzellen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  <p:pic>
        <p:nvPicPr>
          <p:cNvPr id="12" name="Grafik 11" descr="Sexualkunde - Embryonalentwicklung (0-14 Tage)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1751" y="4068000"/>
            <a:ext cx="2530872" cy="180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3.1 Embryonale Chimäre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0" name="Gruppieren 36"/>
          <p:cNvGrpSpPr>
            <a:grpSpLocks noChangeAspect="1"/>
          </p:cNvGrpSpPr>
          <p:nvPr/>
        </p:nvGrpSpPr>
        <p:grpSpPr bwMode="auto">
          <a:xfrm>
            <a:off x="3357555" y="3159319"/>
            <a:ext cx="1124850" cy="642174"/>
            <a:chOff x="695578" y="2595632"/>
            <a:chExt cx="1812422" cy="1034709"/>
          </a:xfrm>
        </p:grpSpPr>
        <p:pic>
          <p:nvPicPr>
            <p:cNvPr id="131" name="Grafik 41" descr="ICM in Kultur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82650" y="2595632"/>
              <a:ext cx="1439863" cy="72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feld 45"/>
            <p:cNvSpPr txBox="1">
              <a:spLocks noChangeArrowheads="1"/>
            </p:cNvSpPr>
            <p:nvPr/>
          </p:nvSpPr>
          <p:spPr bwMode="auto">
            <a:xfrm>
              <a:off x="695578" y="3360341"/>
              <a:ext cx="1812422" cy="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de-DE" sz="1600" dirty="0" smtClean="0">
                  <a:cs typeface="Arial" pitchFamily="34" charset="0"/>
                </a:rPr>
                <a:t>ES-Zell-Kultur</a:t>
              </a:r>
              <a:endParaRPr lang="de-DE" sz="1600" dirty="0">
                <a:cs typeface="Arial" pitchFamily="34" charset="0"/>
              </a:endParaRPr>
            </a:p>
          </p:txBody>
        </p:sp>
      </p:grpSp>
      <p:grpSp>
        <p:nvGrpSpPr>
          <p:cNvPr id="101" name="Gruppieren 53"/>
          <p:cNvGrpSpPr/>
          <p:nvPr/>
        </p:nvGrpSpPr>
        <p:grpSpPr>
          <a:xfrm>
            <a:off x="3222000" y="4304469"/>
            <a:ext cx="1396424" cy="921372"/>
            <a:chOff x="1440000" y="4284344"/>
            <a:chExt cx="1799999" cy="1187656"/>
          </a:xfrm>
        </p:grpSpPr>
        <p:pic>
          <p:nvPicPr>
            <p:cNvPr id="129" name="Grafik 67" descr="ICM in Empfänger-Blastocyste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80000" y="4284344"/>
              <a:ext cx="977624" cy="956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feld 68"/>
            <p:cNvSpPr txBox="1">
              <a:spLocks noChangeArrowheads="1"/>
            </p:cNvSpPr>
            <p:nvPr/>
          </p:nvSpPr>
          <p:spPr bwMode="auto">
            <a:xfrm>
              <a:off x="1440000" y="5256000"/>
              <a:ext cx="1799999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-US" sz="1600" dirty="0" err="1" smtClean="0">
                  <a:cs typeface="Tahoma" pitchFamily="34" charset="0"/>
                </a:rPr>
                <a:t>Wirtsblastozyste</a:t>
              </a:r>
              <a:endParaRPr lang="en-US" sz="1600" dirty="0">
                <a:cs typeface="Tahoma" pitchFamily="34" charset="0"/>
              </a:endParaRPr>
            </a:p>
          </p:txBody>
        </p:sp>
      </p:grpSp>
      <p:cxnSp>
        <p:nvCxnSpPr>
          <p:cNvPr id="102" name="Gerade Verbindung mit Pfeil 101"/>
          <p:cNvCxnSpPr/>
          <p:nvPr/>
        </p:nvCxnSpPr>
        <p:spPr>
          <a:xfrm rot="5400000">
            <a:off x="3710414" y="4039216"/>
            <a:ext cx="418927" cy="1231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rot="10800000">
            <a:off x="3920212" y="2684352"/>
            <a:ext cx="139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rot="5400000">
            <a:off x="5442315" y="2097854"/>
            <a:ext cx="418927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uppieren 144"/>
          <p:cNvGrpSpPr/>
          <p:nvPr/>
        </p:nvGrpSpPr>
        <p:grpSpPr>
          <a:xfrm>
            <a:off x="5072066" y="2377517"/>
            <a:ext cx="1159426" cy="944054"/>
            <a:chOff x="5072066" y="2377517"/>
            <a:chExt cx="1159426" cy="944054"/>
          </a:xfrm>
        </p:grpSpPr>
        <p:pic>
          <p:nvPicPr>
            <p:cNvPr id="99" name="Grafik 24" descr="Blastocyste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72494" y="2377517"/>
              <a:ext cx="558570" cy="62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feld 105"/>
            <p:cNvSpPr txBox="1"/>
            <p:nvPr/>
          </p:nvSpPr>
          <p:spPr>
            <a:xfrm>
              <a:off x="5072066" y="3075350"/>
              <a:ext cx="115942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600" dirty="0" smtClean="0">
                  <a:cs typeface="Arial" pitchFamily="34" charset="0"/>
                </a:rPr>
                <a:t>Blastozyste</a:t>
              </a:r>
              <a:endParaRPr lang="de-DE" sz="1600" dirty="0">
                <a:cs typeface="Arial" pitchFamily="34" charset="0"/>
              </a:endParaRPr>
            </a:p>
          </p:txBody>
        </p:sp>
      </p:grpSp>
      <p:grpSp>
        <p:nvGrpSpPr>
          <p:cNvPr id="107" name="Gruppieren 44"/>
          <p:cNvGrpSpPr/>
          <p:nvPr/>
        </p:nvGrpSpPr>
        <p:grpSpPr>
          <a:xfrm>
            <a:off x="4857752" y="2243127"/>
            <a:ext cx="793196" cy="264481"/>
            <a:chOff x="2936495" y="1078241"/>
            <a:chExt cx="1022435" cy="340918"/>
          </a:xfrm>
        </p:grpSpPr>
        <p:sp>
          <p:nvSpPr>
            <p:cNvPr id="122" name="Textfeld 121"/>
            <p:cNvSpPr txBox="1"/>
            <p:nvPr/>
          </p:nvSpPr>
          <p:spPr>
            <a:xfrm>
              <a:off x="2936495" y="1078241"/>
              <a:ext cx="483505" cy="317381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de-DE" sz="1600" dirty="0" smtClean="0">
                  <a:cs typeface="Arial" pitchFamily="34" charset="0"/>
                </a:rPr>
                <a:t>ICM</a:t>
              </a:r>
              <a:endParaRPr lang="de-DE" sz="1600" dirty="0">
                <a:cs typeface="Arial" pitchFamily="34" charset="0"/>
              </a:endParaRPr>
            </a:p>
          </p:txBody>
        </p:sp>
        <p:grpSp>
          <p:nvGrpSpPr>
            <p:cNvPr id="123" name="Gruppieren 40"/>
            <p:cNvGrpSpPr/>
            <p:nvPr/>
          </p:nvGrpSpPr>
          <p:grpSpPr>
            <a:xfrm>
              <a:off x="3420001" y="1199302"/>
              <a:ext cx="538929" cy="218362"/>
              <a:chOff x="3420001" y="1199302"/>
              <a:chExt cx="538929" cy="218362"/>
            </a:xfrm>
          </p:grpSpPr>
          <p:cxnSp>
            <p:nvCxnSpPr>
              <p:cNvPr id="127" name="Gerade Verbindung 30"/>
              <p:cNvCxnSpPr>
                <a:endCxn id="122" idx="3"/>
              </p:cNvCxnSpPr>
              <p:nvPr/>
            </p:nvCxnSpPr>
            <p:spPr>
              <a:xfrm rot="10800000" flipV="1">
                <a:off x="3420001" y="1199302"/>
                <a:ext cx="358936" cy="37627"/>
              </a:xfrm>
              <a:prstGeom prst="line">
                <a:avLst/>
              </a:prstGeom>
              <a:ln w="381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/>
              <p:nvPr/>
            </p:nvCxnSpPr>
            <p:spPr>
              <a:xfrm>
                <a:off x="3778930" y="1237664"/>
                <a:ext cx="180000" cy="180000"/>
              </a:xfrm>
              <a:prstGeom prst="line">
                <a:avLst/>
              </a:prstGeom>
              <a:ln w="3810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uppieren 41"/>
            <p:cNvGrpSpPr/>
            <p:nvPr/>
          </p:nvGrpSpPr>
          <p:grpSpPr>
            <a:xfrm>
              <a:off x="3420000" y="1238400"/>
              <a:ext cx="538930" cy="180759"/>
              <a:chOff x="3420000" y="1236905"/>
              <a:chExt cx="538930" cy="180759"/>
            </a:xfrm>
          </p:grpSpPr>
          <p:cxnSp>
            <p:nvCxnSpPr>
              <p:cNvPr id="125" name="Gerade Verbindung 124"/>
              <p:cNvCxnSpPr/>
              <p:nvPr/>
            </p:nvCxnSpPr>
            <p:spPr>
              <a:xfrm rot="10800000">
                <a:off x="3420000" y="1236905"/>
                <a:ext cx="360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>
                <a:off x="3778930" y="1237664"/>
                <a:ext cx="180000" cy="180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8" name="Gerade Verbindung mit Pfeil 107"/>
          <p:cNvCxnSpPr/>
          <p:nvPr/>
        </p:nvCxnSpPr>
        <p:spPr>
          <a:xfrm rot="5400000">
            <a:off x="3710749" y="2893815"/>
            <a:ext cx="418927" cy="123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rot="10800000">
            <a:off x="5986920" y="2684352"/>
            <a:ext cx="139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rot="5400000">
            <a:off x="6601348" y="3466349"/>
            <a:ext cx="1563993" cy="123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/>
          <p:cNvSpPr txBox="1"/>
          <p:nvPr/>
        </p:nvSpPr>
        <p:spPr>
          <a:xfrm>
            <a:off x="3920212" y="2488853"/>
            <a:ext cx="1396424" cy="390998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de-DE" sz="1600" dirty="0" smtClean="0">
                <a:cs typeface="Arial" pitchFamily="34" charset="0"/>
              </a:rPr>
              <a:t>Kultivierung</a:t>
            </a:r>
          </a:p>
          <a:p>
            <a:pPr algn="ctr"/>
            <a:endParaRPr lang="de-DE" sz="1600" dirty="0">
              <a:cs typeface="Arial" pitchFamily="34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5986920" y="2488853"/>
            <a:ext cx="1396424" cy="390998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de-DE" sz="1600" dirty="0" smtClean="0">
                <a:cs typeface="Arial" pitchFamily="34" charset="0"/>
              </a:rPr>
              <a:t>direkte</a:t>
            </a:r>
          </a:p>
          <a:p>
            <a:pPr algn="ctr"/>
            <a:r>
              <a:rPr lang="de-DE" sz="1600" dirty="0" smtClean="0">
                <a:cs typeface="Arial" pitchFamily="34" charset="0"/>
              </a:rPr>
              <a:t>Übertragung</a:t>
            </a:r>
            <a:endParaRPr lang="de-DE" sz="1600" dirty="0">
              <a:cs typeface="Arial" pitchFamily="34" charset="0"/>
            </a:endParaRPr>
          </a:p>
        </p:txBody>
      </p:sp>
      <p:grpSp>
        <p:nvGrpSpPr>
          <p:cNvPr id="113" name="Gruppieren 54"/>
          <p:cNvGrpSpPr/>
          <p:nvPr/>
        </p:nvGrpSpPr>
        <p:grpSpPr>
          <a:xfrm>
            <a:off x="6685133" y="4304469"/>
            <a:ext cx="1396424" cy="921372"/>
            <a:chOff x="1440001" y="4284344"/>
            <a:chExt cx="1799999" cy="1187656"/>
          </a:xfrm>
        </p:grpSpPr>
        <p:pic>
          <p:nvPicPr>
            <p:cNvPr id="120" name="Grafik 67" descr="ICM in Empfänger-Blastocyste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80000" y="4284344"/>
              <a:ext cx="977624" cy="956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feld 68"/>
            <p:cNvSpPr txBox="1">
              <a:spLocks noChangeArrowheads="1"/>
            </p:cNvSpPr>
            <p:nvPr/>
          </p:nvSpPr>
          <p:spPr bwMode="auto">
            <a:xfrm>
              <a:off x="1440001" y="5256000"/>
              <a:ext cx="1799999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-US" sz="1600" dirty="0" err="1" smtClean="0">
                  <a:cs typeface="Tahoma" pitchFamily="34" charset="0"/>
                </a:rPr>
                <a:t>Wirtsblastozyste</a:t>
              </a:r>
              <a:endParaRPr lang="en-US" sz="1600" dirty="0">
                <a:cs typeface="Tahoma" pitchFamily="34" charset="0"/>
              </a:endParaRPr>
            </a:p>
          </p:txBody>
        </p:sp>
      </p:grpSp>
      <p:cxnSp>
        <p:nvCxnSpPr>
          <p:cNvPr id="114" name="Gerade Verbindung mit Pfeil 113"/>
          <p:cNvCxnSpPr/>
          <p:nvPr/>
        </p:nvCxnSpPr>
        <p:spPr>
          <a:xfrm rot="5400000">
            <a:off x="3710749" y="5477197"/>
            <a:ext cx="418927" cy="1231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/>
          <p:nvPr/>
        </p:nvCxnSpPr>
        <p:spPr>
          <a:xfrm rot="5400000">
            <a:off x="7173881" y="5477197"/>
            <a:ext cx="418927" cy="1231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Grafik 69" descr="chimäre Mau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22001" y="5728553"/>
            <a:ext cx="1396422" cy="7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Grafik 69" descr="chimäre Mau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85134" y="5728553"/>
            <a:ext cx="1396422" cy="7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feld 117"/>
          <p:cNvSpPr txBox="1"/>
          <p:nvPr/>
        </p:nvSpPr>
        <p:spPr>
          <a:xfrm>
            <a:off x="3668856" y="6119552"/>
            <a:ext cx="502713" cy="1675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de-DE" sz="12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7131988" y="6119552"/>
            <a:ext cx="502713" cy="1675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de-DE" sz="1200" dirty="0">
              <a:solidFill>
                <a:srgbClr val="CC0099"/>
              </a:solidFill>
              <a:cs typeface="Arial" pitchFamily="34" charset="0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5375480" y="1260000"/>
            <a:ext cx="1393438" cy="558875"/>
            <a:chOff x="5375480" y="1260000"/>
            <a:chExt cx="1393438" cy="558875"/>
          </a:xfrm>
        </p:grpSpPr>
        <p:sp>
          <p:nvSpPr>
            <p:cNvPr id="105" name="Textfeld 104"/>
            <p:cNvSpPr txBox="1"/>
            <p:nvPr/>
          </p:nvSpPr>
          <p:spPr>
            <a:xfrm>
              <a:off x="6014849" y="1455500"/>
              <a:ext cx="754069" cy="167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1600" dirty="0" smtClean="0">
                  <a:cs typeface="Arial" pitchFamily="34" charset="0"/>
                </a:rPr>
                <a:t>Zygote</a:t>
              </a:r>
              <a:endParaRPr lang="de-DE" sz="1600" dirty="0">
                <a:cs typeface="Arial" pitchFamily="34" charset="0"/>
              </a:endParaRPr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5375480" y="1260000"/>
              <a:ext cx="555689" cy="558875"/>
              <a:chOff x="5375480" y="1260000"/>
              <a:chExt cx="555689" cy="558875"/>
            </a:xfrm>
          </p:grpSpPr>
          <p:grpSp>
            <p:nvGrpSpPr>
              <p:cNvPr id="98" name="Gruppieren 18"/>
              <p:cNvGrpSpPr>
                <a:grpSpLocks/>
              </p:cNvGrpSpPr>
              <p:nvPr/>
            </p:nvGrpSpPr>
            <p:grpSpPr bwMode="auto">
              <a:xfrm>
                <a:off x="5375480" y="1260000"/>
                <a:ext cx="555689" cy="558875"/>
                <a:chOff x="4126812" y="2979000"/>
                <a:chExt cx="895359" cy="900493"/>
              </a:xfrm>
            </p:grpSpPr>
            <p:grpSp>
              <p:nvGrpSpPr>
                <p:cNvPr id="133" name="Gruppieren 7"/>
                <p:cNvGrpSpPr>
                  <a:grpSpLocks/>
                </p:cNvGrpSpPr>
                <p:nvPr/>
              </p:nvGrpSpPr>
              <p:grpSpPr bwMode="auto">
                <a:xfrm>
                  <a:off x="4126812" y="2979000"/>
                  <a:ext cx="895359" cy="900493"/>
                  <a:chOff x="4126812" y="2979000"/>
                  <a:chExt cx="895359" cy="900493"/>
                </a:xfrm>
              </p:grpSpPr>
              <p:sp>
                <p:nvSpPr>
                  <p:cNvPr id="136" name="Ellipse 135"/>
                  <p:cNvSpPr/>
                  <p:nvPr/>
                </p:nvSpPr>
                <p:spPr>
                  <a:xfrm>
                    <a:off x="4126812" y="2979000"/>
                    <a:ext cx="895359" cy="900493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7" name="Ellipse 136"/>
                  <p:cNvSpPr/>
                  <p:nvPr/>
                </p:nvSpPr>
                <p:spPr>
                  <a:xfrm>
                    <a:off x="4217300" y="3069685"/>
                    <a:ext cx="714382" cy="719122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8" name="Ellipse 11"/>
                  <p:cNvSpPr/>
                  <p:nvPr/>
                </p:nvSpPr>
                <p:spPr>
                  <a:xfrm>
                    <a:off x="4137924" y="3357653"/>
                    <a:ext cx="71439" cy="14477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4" name="Textfeld 16"/>
                <p:cNvSpPr txBox="1">
                  <a:spLocks noChangeArrowheads="1"/>
                </p:cNvSpPr>
                <p:nvPr/>
              </p:nvSpPr>
              <p:spPr bwMode="auto">
                <a:xfrm>
                  <a:off x="4356001" y="3131108"/>
                  <a:ext cx="216001" cy="446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LotusWP Icon"/>
                      <a:cs typeface="Times New Roman" pitchFamily="18" charset="0"/>
                    </a:rPr>
                    <a:t>&amp;</a:t>
                  </a:r>
                  <a:endParaRPr lang="en-US" sz="2400" dirty="0"/>
                </a:p>
              </p:txBody>
            </p:sp>
            <p:sp>
              <p:nvSpPr>
                <p:cNvPr id="135" name="Textfeld 17"/>
                <p:cNvSpPr txBox="1">
                  <a:spLocks noChangeArrowheads="1"/>
                </p:cNvSpPr>
                <p:nvPr/>
              </p:nvSpPr>
              <p:spPr bwMode="auto">
                <a:xfrm>
                  <a:off x="4572001" y="3357562"/>
                  <a:ext cx="216001" cy="446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LotusWP Icon"/>
                      <a:cs typeface="Times New Roman" pitchFamily="18" charset="0"/>
                    </a:rPr>
                    <a:t>%</a:t>
                  </a:r>
                  <a:endParaRPr lang="en-US" dirty="0"/>
                </a:p>
              </p:txBody>
            </p:sp>
          </p:grpSp>
          <p:sp>
            <p:nvSpPr>
              <p:cNvPr id="141" name="Ellipse 11"/>
              <p:cNvSpPr/>
              <p:nvPr/>
            </p:nvSpPr>
            <p:spPr bwMode="auto">
              <a:xfrm>
                <a:off x="5882400" y="1495004"/>
                <a:ext cx="44337" cy="8985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9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5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3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Transplantationschimäre 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15816" y="1700809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Definition:</a:t>
            </a:r>
          </a:p>
          <a:p>
            <a:endParaRPr lang="de-DE" sz="2400" dirty="0" smtClean="0"/>
          </a:p>
          <a:p>
            <a:r>
              <a:rPr lang="de-DE" sz="2400" dirty="0" smtClean="0"/>
              <a:t>Verpflanzung fremder Zellen in einen Organismus, dessen Organanlagen schon ausgereift sind.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  <p:pic>
        <p:nvPicPr>
          <p:cNvPr id="8" name="Grafik 7" descr="220px-PLoS_One_Nude_Mouse_PMID17342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41313" y="3002972"/>
            <a:ext cx="1825102" cy="392396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2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31840" y="1484784"/>
            <a:ext cx="5554960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Embryonale Chimäre</a:t>
            </a:r>
          </a:p>
          <a:p>
            <a:r>
              <a:rPr lang="de-DE" sz="2400" dirty="0" smtClean="0"/>
              <a:t>Knock-out-Maus</a:t>
            </a:r>
          </a:p>
          <a:p>
            <a:r>
              <a:rPr lang="de-DE" sz="2400" dirty="0" smtClean="0"/>
              <a:t>Entschlüsselung des Genoms</a:t>
            </a:r>
          </a:p>
          <a:p>
            <a:r>
              <a:rPr lang="de-DE" sz="2400" dirty="0" smtClean="0"/>
              <a:t>Identifizierung von Erbkrankheiten</a:t>
            </a:r>
          </a:p>
          <a:p>
            <a:pPr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2400" dirty="0" smtClean="0"/>
          </a:p>
          <a:p>
            <a:pPr>
              <a:buFontTx/>
              <a:buChar char="-"/>
            </a:pPr>
            <a:endParaRPr lang="de-DE" sz="2400" b="1" dirty="0" smtClean="0"/>
          </a:p>
        </p:txBody>
      </p:sp>
      <p:pic>
        <p:nvPicPr>
          <p:cNvPr id="5" name="Grafik 4" descr="chimera16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56992"/>
            <a:ext cx="3024336" cy="2867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15" name="Inhaltsplatzhalter 4"/>
          <p:cNvSpPr txBox="1">
            <a:spLocks/>
          </p:cNvSpPr>
          <p:nvPr/>
        </p:nvSpPr>
        <p:spPr>
          <a:xfrm>
            <a:off x="2520000" y="273049"/>
            <a:ext cx="6264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541338" marR="0" lvl="0" indent="-541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Chancen und Risiken</a:t>
            </a:r>
            <a:endParaRPr kumimoji="0" lang="de-D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umsplatzhalt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 smtClean="0"/>
              <a:t>23.11.2011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764200" cy="365125"/>
          </a:xfrm>
        </p:spPr>
        <p:txBody>
          <a:bodyPr/>
          <a:lstStyle/>
          <a:p>
            <a:pPr algn="r"/>
            <a:r>
              <a:rPr lang="de-DE" dirty="0" smtClean="0"/>
              <a:t>Bea </a:t>
            </a:r>
            <a:r>
              <a:rPr lang="de-DE" dirty="0" err="1" smtClean="0"/>
              <a:t>Brösamle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1944216" cy="3800253"/>
          </a:xfrm>
          <a:solidFill>
            <a:schemeClr val="accent3">
              <a:lumMod val="20000"/>
              <a:lumOff val="80000"/>
            </a:schemeClr>
          </a:solidFill>
          <a:ln cap="rnd">
            <a:noFill/>
            <a:prstDash val="solid"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72000" rIns="72000" bIns="72000">
            <a:spAutoFit/>
          </a:bodyPr>
          <a:lstStyle/>
          <a:p>
            <a:pPr marL="266700"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Chimäre – was ist das?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b="1" kern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Erzeugung von Chimären</a:t>
            </a:r>
          </a:p>
          <a:p>
            <a:pPr marL="342900" indent="-270000">
              <a:spcBef>
                <a:spcPts val="0"/>
              </a:spcBef>
              <a:buAutoNum type="arabicPeriod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2.1	Die Blastogenese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2.2	Embryonale Stammzellen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3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Der Erzeugungsprozess</a:t>
            </a:r>
          </a:p>
          <a:p>
            <a:pPr marL="342900" indent="-270000">
              <a:spcBef>
                <a:spcPts val="0"/>
              </a:spcBef>
              <a:buAutoNum type="arabicPeriod" startAt="3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3.1	Embryonale 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marL="270000" indent="-270000">
              <a:spcBef>
                <a:spcPts val="0"/>
              </a:spcBef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3.2	Transplantationschimäre</a:t>
            </a:r>
          </a:p>
          <a:p>
            <a:pPr marL="342900" indent="-270000">
              <a:spcBef>
                <a:spcPts val="0"/>
              </a:spcBef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latin typeface="Arial Narrow" pitchFamily="34" charset="0"/>
              </a:rPr>
              <a:t>Chancen und Risiken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Fazit</a:t>
            </a:r>
          </a:p>
          <a:p>
            <a:pPr marL="342900" indent="-270000">
              <a:spcBef>
                <a:spcPts val="0"/>
              </a:spcBef>
              <a:buAutoNum type="arabicPeriod" startAt="4"/>
            </a:pPr>
            <a:endParaRPr lang="de-DE" sz="1250" kern="0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</a:endParaRPr>
          </a:p>
          <a:p>
            <a:pPr indent="-270000">
              <a:spcBef>
                <a:spcPts val="0"/>
              </a:spcBef>
              <a:buAutoNum type="arabicPeriod" startAt="4"/>
            </a:pPr>
            <a:r>
              <a:rPr lang="de-DE" sz="1250" kern="0" dirty="0" smtClean="0">
                <a:solidFill>
                  <a:schemeClr val="accent3">
                    <a:lumMod val="75000"/>
                  </a:schemeClr>
                </a:solidFill>
                <a:latin typeface="Arial Narrow" pitchFamily="34" charset="0"/>
              </a:rPr>
              <a:t>Quellen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0.13136 L 0.3151 -0.44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Bildschirmpräsentation (4:3)</PresentationFormat>
  <Paragraphs>459</Paragraphs>
  <Slides>16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Larissa-Design</vt:lpstr>
      <vt:lpstr>3_Larissa-Design</vt:lpstr>
      <vt:lpstr>1_Larissa-Design</vt:lpstr>
      <vt:lpstr>2_Larissa-Design</vt:lpstr>
      <vt:lpstr>2_Benutzerdefiniertes Design</vt:lpstr>
      <vt:lpstr>Benutzerdefiniertes Design</vt:lpstr>
      <vt:lpstr>Chimären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</dc:creator>
  <cp:lastModifiedBy>Bea</cp:lastModifiedBy>
  <cp:revision>187</cp:revision>
  <dcterms:created xsi:type="dcterms:W3CDTF">2011-11-08T09:25:49Z</dcterms:created>
  <dcterms:modified xsi:type="dcterms:W3CDTF">2011-11-23T09:17:32Z</dcterms:modified>
</cp:coreProperties>
</file>